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70" r:id="rId9"/>
    <p:sldId id="267" r:id="rId10"/>
    <p:sldId id="271" r:id="rId11"/>
    <p:sldId id="268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embeddedFontLst>
    <p:embeddedFont>
      <p:font typeface="나눔고딕코딩" panose="020D0009000000000000" pitchFamily="49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에스코어 드림 2 ExtraLight" panose="020B0203030302020204" pitchFamily="34" charset="-127"/>
      <p:regular r:id="rId24"/>
    </p:embeddedFont>
    <p:embeddedFont>
      <p:font typeface="에스코어 드림 4 Regular" panose="020B0503030302020204" pitchFamily="34" charset="-127"/>
      <p:regular r:id="rId25"/>
    </p:embeddedFont>
    <p:embeddedFont>
      <p:font typeface="에스코어 드림 8 Heavy" panose="020B0903030302020204" pitchFamily="34" charset="-127"/>
      <p:bold r:id="rId26"/>
    </p:embeddedFont>
    <p:embeddedFont>
      <p:font typeface="카페24 아네모네에어" pitchFamily="2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03AE9E-5119-4B75-9AF3-0A7245152C86}">
          <p14:sldIdLst>
            <p14:sldId id="256"/>
            <p14:sldId id="257"/>
            <p14:sldId id="258"/>
          </p14:sldIdLst>
        </p14:section>
        <p14:section name="적외선 리모컨" id="{2C25CFA6-A0B3-4F73-9D02-6B39C7905AF3}">
          <p14:sldIdLst>
            <p14:sldId id="259"/>
            <p14:sldId id="260"/>
          </p14:sldIdLst>
        </p14:section>
        <p14:section name="가속도 센서" id="{8B35B6C7-5A9D-4000-98B5-F7441743D232}">
          <p14:sldIdLst>
            <p14:sldId id="269"/>
            <p14:sldId id="266"/>
          </p14:sldIdLst>
        </p14:section>
        <p14:section name="레이저 거리 센서" id="{7504EBCB-1B12-42DA-8780-D41D1CEB17C8}">
          <p14:sldIdLst>
            <p14:sldId id="270"/>
            <p14:sldId id="267"/>
          </p14:sldIdLst>
        </p14:section>
        <p14:section name="초음파 거리 센서" id="{EC6C3B73-938C-434B-8196-7DC9FDB5BEFD}">
          <p14:sldIdLst>
            <p14:sldId id="271"/>
            <p14:sldId id="268"/>
          </p14:sldIdLst>
        </p14:section>
        <p14:section name="제목 없는 구역" id="{C56717B5-66C4-4C25-865B-97E580B72CD7}">
          <p14:sldIdLst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4" autoAdjust="0"/>
    <p:restoredTop sz="94639" autoAdjust="0"/>
  </p:normalViewPr>
  <p:slideViewPr>
    <p:cSldViewPr snapToGrid="0">
      <p:cViewPr varScale="1">
        <p:scale>
          <a:sx n="64" d="100"/>
          <a:sy n="64" d="100"/>
        </p:scale>
        <p:origin x="148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4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6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7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2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9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7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1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8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8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7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4A4B-A2BF-4DAC-BAFF-A8D1A4F5953C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634FA-664F-4E1F-9A14-3E4394453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defRPr>
            </a:lvl1pPr>
          </a:lstStyle>
          <a:p>
            <a:fld id="{EE754A4B-A2BF-4DAC-BAFF-A8D1A4F5953C}" type="datetimeFigureOut">
              <a:rPr lang="ko-KR" altLang="en-US" smtClean="0"/>
              <a:pPr/>
              <a:t>2021-08-11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카페24 아네모네에어" pitchFamily="2" charset="-127"/>
                <a:ea typeface="카페24 아네모네에어" pitchFamily="2" charset="-127"/>
              </a:defRPr>
            </a:lvl1pPr>
          </a:lstStyle>
          <a:p>
            <a:fld id="{B5A634FA-664F-4E1F-9A14-3E4394453B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카페24 아네모네에어" pitchFamily="2" charset="-127"/>
          <a:ea typeface="카페24 아네모네에어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나는 그네를 어떻게 만들까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2400" y="3509963"/>
            <a:ext cx="9144000" cy="1655762"/>
          </a:xfrm>
        </p:spPr>
        <p:txBody>
          <a:bodyPr anchor="b"/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安延洙 </a:t>
            </a:r>
            <a:r>
              <a:rPr lang="en-US" altLang="ko-KR" dirty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00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초음파 거리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95677" y="1044388"/>
            <a:ext cx="4362494" cy="181588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카페24 아네모네에어" pitchFamily="2" charset="-127"/>
                <a:ea typeface="카페24 아네모네에어" pitchFamily="2" charset="-127"/>
              </a:rPr>
              <a:t>라이브러리</a:t>
            </a:r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2800" dirty="0">
                <a:latin typeface="카페24 아네모네에어" pitchFamily="2" charset="-127"/>
                <a:ea typeface="카페24 아네모네에어" pitchFamily="2" charset="-127"/>
              </a:rPr>
              <a:t> =&gt; MPU-6050_library, </a:t>
            </a:r>
          </a:p>
          <a:p>
            <a:r>
              <a:rPr lang="en-US" altLang="ko-KR" sz="2800" dirty="0">
                <a:latin typeface="카페24 아네모네에어" pitchFamily="2" charset="-127"/>
                <a:ea typeface="카페24 아네모네에어" pitchFamily="2" charset="-127"/>
              </a:rPr>
              <a:t>      I2Cdev_library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2" y="1044387"/>
            <a:ext cx="4270309" cy="5012221"/>
          </a:xfrm>
          <a:prstGeom prst="rect">
            <a:avLst/>
          </a:prstGeom>
        </p:spPr>
      </p:pic>
      <p:pic>
        <p:nvPicPr>
          <p:cNvPr id="3074" name="Picture 2" descr="https://mblogthumb-phinf.pstatic.net/MjAxNzAyMDNfMTc0/MDAxNDg2MTAwNzg5MjYz.OGIHqYlHu3oUP7-0xgTI2OemRS0gorLcrYtiMn0DVxIg.9CwW2YXACOrtpX_lsn1R4ILTsoVQJHCxBHO4jZgubB0g.PNG.boilmint7/CX.PNG?type=w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21" y="3229602"/>
            <a:ext cx="54673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blogthumb-phinf.pstatic.net/MjAxNzAyMDNfMjU1/MDAxNDg2MTAyNDA0NTcz.D3rqCUfOfh4MPSnILDoBS0As-AnVR_nthBOxMxWS7kog.PXbhFnnH74N3AsgyiYGD5RZZZXHcJFQII85zX2XXR20g.JPEG.boilmint7/222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85" y="865536"/>
            <a:ext cx="3229469" cy="25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95301" y="3597548"/>
            <a:ext cx="2345009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- </a:t>
            </a:r>
            <a:r>
              <a:rPr lang="ko-KR" altLang="en-US" dirty="0" err="1">
                <a:latin typeface="카페24 아네모네에어" pitchFamily="2" charset="-127"/>
                <a:ea typeface="카페24 아네모네에어" pitchFamily="2" charset="-127"/>
              </a:rPr>
              <a:t>사용전압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: 5V</a:t>
            </a:r>
          </a:p>
          <a:p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- </a:t>
            </a:r>
            <a:r>
              <a:rPr lang="ko-KR" altLang="en-US" dirty="0" err="1">
                <a:latin typeface="카페24 아네모네에어" pitchFamily="2" charset="-127"/>
                <a:ea typeface="카페24 아네모네에어" pitchFamily="2" charset="-127"/>
              </a:rPr>
              <a:t>사용전류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: 15mA</a:t>
            </a:r>
            <a:endParaRPr lang="ko-KR" altLang="en-US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88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315" y="106918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초음파 거리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315" y="476250"/>
            <a:ext cx="11538856" cy="6248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numCol="4" spcCol="360000" rtlCol="0" anchor="ctr">
            <a:noAutofit/>
          </a:bodyPr>
          <a:lstStyle/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TRIG 9 //TRIG 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설정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초음파 보내는 핀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ECHO 8 //ECHO 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핀 설정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초음파 받는 핀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 {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 //PC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모니터로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센서값을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확인하기위해서 시리얼 통신을 정의해줍니다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 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시리얼 통신을 이용해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PC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모니터로 데이터 값을 확인하는 부분은 자주사용되기 때문에</a:t>
            </a:r>
          </a:p>
          <a:p>
            <a:pPr>
              <a:lnSpc>
                <a:spcPts val="1700"/>
              </a:lnSpc>
            </a:pPr>
            <a:endParaRPr lang="ko-KR" altLang="en-US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    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필수로 습득해야하는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교육코스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입니다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     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(TRIG, OUTPUT);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(ECHO, INPUT);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long duration, distance;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(TRIG, LOW);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delayMicroseconds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(TRIG, HIGH);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delayMicroseconds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(TRIG, LOW);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duration =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pulseIn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(ECHO, HIGH); 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물체에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반사되어돌아온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초음파의 시간을 변수에 저장합니다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//34000*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초음파가 물체로 부터 반사되어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돌아오는시간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/1000000 / 2(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왕복값이아니라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편도값이기때문에 나누기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해줍니다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.)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초음파센서의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거리값이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위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계산값과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동일하게 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Cm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 환산되는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계산공식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입니다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 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수식이 간단해지도록 적용했습니다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distance = duration * 17 / 1000; 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//PC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모니터로 초음파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거리값을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확인 하는 코드 입니다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(duration ); 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초음파가 반사되어 돌아오는 시간을 보여줍니다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("\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nDIstance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: ");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(distance); //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측정된 물체로부터 </a:t>
            </a:r>
            <a:r>
              <a:rPr lang="ko-KR" altLang="en-US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거리값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(cm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값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을 보여줍니다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 Cm");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delay(1000); //1</a:t>
            </a:r>
            <a:r>
              <a:rPr lang="ko-KR" altLang="en-US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초마다 측정값을 보여줍니다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>
              <a:lnSpc>
                <a:spcPts val="1700"/>
              </a:lnSpc>
            </a:pPr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048000" y="476250"/>
            <a:ext cx="0" cy="6248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96000" y="476250"/>
            <a:ext cx="0" cy="6248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934450" y="476250"/>
            <a:ext cx="0" cy="6248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02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64DDD-1FA9-4669-A8EA-0C1EFB84241E}"/>
              </a:ext>
            </a:extLst>
          </p:cNvPr>
          <p:cNvSpPr txBox="1"/>
          <p:nvPr/>
        </p:nvSpPr>
        <p:spPr>
          <a:xfrm>
            <a:off x="326572" y="335696"/>
            <a:ext cx="11538856" cy="618660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numCol="1" rtlCol="0" anchor="t">
            <a:noAutofit/>
          </a:bodyPr>
          <a:lstStyle/>
          <a:p>
            <a:r>
              <a:rPr lang="ko-KR" altLang="en-US" sz="36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코딩</a:t>
            </a:r>
            <a:r>
              <a:rPr lang="en-US" altLang="ko-KR" sz="36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(code-up)</a:t>
            </a:r>
            <a:endParaRPr lang="en-US" altLang="ko-KR" sz="17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연수와 수빈이와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하린이는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전람회를 나가게 되었습니다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 연수는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아두이노를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프로그래밍 해야 합니다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주어진 목표는 다음과 같습니다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B7C5DFD-0704-4222-8E04-642D1711D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31603"/>
              </p:ext>
            </p:extLst>
          </p:nvPr>
        </p:nvGraphicFramePr>
        <p:xfrm>
          <a:off x="452582" y="1717193"/>
          <a:ext cx="1125173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738">
                  <a:extLst>
                    <a:ext uri="{9D8B030D-6E8A-4147-A177-3AD203B41FA5}">
                      <a16:colId xmlns:a16="http://schemas.microsoft.com/office/drawing/2014/main" val="367998265"/>
                    </a:ext>
                  </a:extLst>
                </a:gridCol>
              </a:tblGrid>
              <a:tr h="1242137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리모컨을 이용해서 조종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FF22DD             =&gt;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속도 증가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FF02FD             =&gt;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속도 감소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FFC23D             =&gt;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시작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정지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FF6897             =&gt;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가만히 있는 상태로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초기 상태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FF30CF             =&gt; Case : 1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FF18E7             =&gt; Case : 2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FF7A85             =&gt; Case : 3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FF10EF             =&gt; Case : 4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FF38C7             =&gt; Case : 5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FF5AA5             =&gt; Case : 6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FF42BD             =&gt; Case : 7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FF4AB5             =&gt; Case : 8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- FF52AD             =&gt; Case : 9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endParaRPr lang="en-US" altLang="ko-KR" sz="1200" dirty="0">
                        <a:solidFill>
                          <a:schemeClr val="tx1"/>
                        </a:solidFill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중심을 지날 때를 기준으로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sensing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하여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서보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 모터의 속도를 조절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* Sensing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방법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초음파 거리 센서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   - 6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축 가속도 센서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레이저 거리 센서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속도를 연속적이지 않게 조절 할 수 있도록 설계가 필요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!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</a:br>
                      <a:endParaRPr lang="ko-KR" altLang="en-US" sz="1200" dirty="0">
                        <a:solidFill>
                          <a:schemeClr val="tx1"/>
                        </a:solidFill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26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50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206C4D-6D1E-4F48-911C-6736C2C78832}"/>
              </a:ext>
            </a:extLst>
          </p:cNvPr>
          <p:cNvSpPr/>
          <p:nvPr/>
        </p:nvSpPr>
        <p:spPr>
          <a:xfrm>
            <a:off x="595085" y="250714"/>
            <a:ext cx="11088915" cy="6356571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 wrap="square" numCol="3">
            <a:noAutofit/>
          </a:bodyPr>
          <a:lstStyle/>
          <a:p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switch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0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== 0)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{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 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now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up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Setting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}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== 1)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{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 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pause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 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now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stoping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}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== 2)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{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 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I'am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reset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 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Setting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mod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}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  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("S1's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best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2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2");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("S2's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best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3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3");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("S3's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best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4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4");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("S1's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worst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5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5");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("S2's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worst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6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6");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("S3's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worst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7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7");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("The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best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8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8");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("The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worst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swing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9 :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lcd.init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(0,0);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case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9");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lcd.setCursor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(0,1);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lcd.print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("??");</a:t>
            </a:r>
          </a:p>
          <a:p>
            <a:endParaRPr lang="ko-KR" altLang="en-US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  </a:t>
            </a:r>
            <a:r>
              <a:rPr lang="ko-KR" altLang="en-US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break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;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</a:p>
          <a:p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46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951359-1605-493A-9C35-DF8F5F739DA8}"/>
              </a:ext>
            </a:extLst>
          </p:cNvPr>
          <p:cNvSpPr/>
          <p:nvPr/>
        </p:nvSpPr>
        <p:spPr>
          <a:xfrm>
            <a:off x="914400" y="133350"/>
            <a:ext cx="10782300" cy="6591300"/>
          </a:xfrm>
          <a:prstGeom prst="rect">
            <a:avLst/>
          </a:prstGeom>
          <a:ln w="76200">
            <a:solidFill>
              <a:schemeClr val="tx1"/>
            </a:solidFill>
            <a:prstDash val="solid"/>
          </a:ln>
        </p:spPr>
        <p:txBody>
          <a:bodyPr numCol="5">
            <a:normAutofit fontScale="62500" lnSpcReduction="20000"/>
          </a:bodyPr>
          <a:lstStyle/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IRremote.h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&lt;LiquidCrystal_I2C.h&gt;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Wire.h</a:t>
            </a:r>
            <a:r>
              <a:rPr lang="ko-KR" altLang="en-US" dirty="0"/>
              <a:t>&gt;</a:t>
            </a:r>
          </a:p>
          <a:p>
            <a:endParaRPr lang="ko-KR" altLang="en-US" dirty="0"/>
          </a:p>
          <a:p>
            <a:r>
              <a:rPr lang="ko-KR" altLang="en-US" dirty="0" err="1"/>
              <a:t>IRrecv</a:t>
            </a:r>
            <a:r>
              <a:rPr lang="ko-KR" altLang="en-US" dirty="0"/>
              <a:t> </a:t>
            </a:r>
            <a:r>
              <a:rPr lang="ko-KR" altLang="en-US" dirty="0" err="1"/>
              <a:t>irrecv</a:t>
            </a:r>
            <a:r>
              <a:rPr lang="ko-KR" altLang="en-US" dirty="0"/>
              <a:t>(7);</a:t>
            </a:r>
          </a:p>
          <a:p>
            <a:r>
              <a:rPr lang="ko-KR" altLang="en-US" dirty="0"/>
              <a:t>LiquidCrystal_I2C </a:t>
            </a:r>
            <a:r>
              <a:rPr lang="ko-KR" altLang="en-US" dirty="0" err="1"/>
              <a:t>lcd</a:t>
            </a:r>
            <a:r>
              <a:rPr lang="ko-KR" altLang="en-US" dirty="0"/>
              <a:t>(0x27, 16, 2);</a:t>
            </a:r>
          </a:p>
          <a:p>
            <a:r>
              <a:rPr lang="ko-KR" altLang="en-US" dirty="0" err="1"/>
              <a:t>decode_results</a:t>
            </a:r>
            <a:r>
              <a:rPr lang="ko-KR" altLang="en-US" dirty="0"/>
              <a:t> </a:t>
            </a:r>
            <a:r>
              <a:rPr lang="ko-KR" altLang="en-US" dirty="0" err="1"/>
              <a:t>re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count</a:t>
            </a:r>
            <a:r>
              <a:rPr lang="ko-KR" altLang="en-US" dirty="0"/>
              <a:t> = 0;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restring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cas</a:t>
            </a:r>
            <a:r>
              <a:rPr lang="ko-KR" altLang="en-US" dirty="0"/>
              <a:t>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res</a:t>
            </a:r>
            <a:r>
              <a:rPr lang="ko-KR" altLang="en-US" dirty="0"/>
              <a:t>;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setup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{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lcd.backlight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irrecv.enableIRIn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Serial.begin</a:t>
            </a:r>
            <a:r>
              <a:rPr lang="ko-KR" altLang="en-US" dirty="0"/>
              <a:t>(9600);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table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{</a:t>
            </a:r>
          </a:p>
          <a:p>
            <a:r>
              <a:rPr lang="ko-KR" altLang="en-US" dirty="0"/>
              <a:t>  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"FFC23D")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0;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"FF30CF")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1;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"FF18E7")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2;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"FF7A85")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3;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"FF10EF")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4;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"FF38C7")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5;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"FF5AA5")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6;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"FF42BD")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7;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"FF4AB5")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8;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res</a:t>
            </a:r>
            <a:r>
              <a:rPr lang="ko-KR" altLang="en-US" dirty="0"/>
              <a:t> == "FF52AD")</a:t>
            </a:r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cas</a:t>
            </a:r>
            <a:r>
              <a:rPr lang="ko-KR" altLang="en-US" dirty="0"/>
              <a:t> = 9;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</a:t>
            </a:r>
          </a:p>
          <a:p>
            <a:r>
              <a:rPr lang="ko-KR" altLang="en-US" dirty="0"/>
              <a:t>}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loop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{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irrecv.decode</a:t>
            </a:r>
            <a:r>
              <a:rPr lang="ko-KR" altLang="en-US" dirty="0"/>
              <a:t>(&amp;</a:t>
            </a:r>
            <a:r>
              <a:rPr lang="ko-KR" altLang="en-US" dirty="0" err="1"/>
              <a:t>re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 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Serial.println</a:t>
            </a:r>
            <a:r>
              <a:rPr lang="ko-KR" altLang="en-US" dirty="0"/>
              <a:t>(</a:t>
            </a:r>
            <a:r>
              <a:rPr lang="ko-KR" altLang="en-US" dirty="0" err="1"/>
              <a:t>re.value</a:t>
            </a:r>
            <a:r>
              <a:rPr lang="ko-KR" altLang="en-US" dirty="0"/>
              <a:t>, HEX);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restring</a:t>
            </a:r>
            <a:r>
              <a:rPr lang="ko-KR" altLang="en-US" dirty="0"/>
              <a:t> = </a:t>
            </a:r>
            <a:r>
              <a:rPr lang="ko-KR" altLang="en-US" dirty="0" err="1"/>
              <a:t>re.value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res</a:t>
            </a:r>
            <a:r>
              <a:rPr lang="ko-KR" altLang="en-US" dirty="0"/>
              <a:t> = </a:t>
            </a:r>
            <a:r>
              <a:rPr lang="ko-KR" altLang="en-US" dirty="0" err="1"/>
              <a:t>restring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table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0)</a:t>
            </a:r>
          </a:p>
          <a:p>
            <a:r>
              <a:rPr lang="ko-KR" altLang="en-US" dirty="0"/>
              <a:t>    {       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if</a:t>
            </a:r>
            <a:r>
              <a:rPr lang="ko-KR" altLang="en-US" dirty="0"/>
              <a:t>( </a:t>
            </a:r>
            <a:r>
              <a:rPr lang="ko-KR" altLang="en-US" dirty="0" err="1"/>
              <a:t>count</a:t>
            </a:r>
            <a:r>
              <a:rPr lang="ko-KR" altLang="en-US" dirty="0"/>
              <a:t> == 0)</a:t>
            </a:r>
          </a:p>
          <a:p>
            <a:r>
              <a:rPr lang="ko-KR" altLang="en-US" dirty="0"/>
              <a:t>     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now</a:t>
            </a:r>
            <a:r>
              <a:rPr lang="ko-KR" altLang="en-US" dirty="0"/>
              <a:t> </a:t>
            </a:r>
            <a:r>
              <a:rPr lang="ko-KR" altLang="en-US" dirty="0" err="1"/>
              <a:t>set</a:t>
            </a:r>
            <a:r>
              <a:rPr lang="ko-KR" altLang="en-US" dirty="0"/>
              <a:t> </a:t>
            </a:r>
            <a:r>
              <a:rPr lang="ko-KR" altLang="en-US" dirty="0" err="1"/>
              <a:t>up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Setting</a:t>
            </a:r>
            <a:r>
              <a:rPr lang="ko-KR" altLang="en-US" dirty="0"/>
              <a:t> </a:t>
            </a:r>
            <a:r>
              <a:rPr lang="ko-KR" altLang="en-US" dirty="0" err="1"/>
              <a:t>mod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count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count</a:t>
            </a:r>
            <a:r>
              <a:rPr lang="ko-KR" altLang="en-US" dirty="0"/>
              <a:t> == 1)</a:t>
            </a:r>
          </a:p>
          <a:p>
            <a:r>
              <a:rPr lang="ko-KR" altLang="en-US" dirty="0"/>
              <a:t>     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pause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1);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now</a:t>
            </a:r>
            <a:r>
              <a:rPr lang="ko-KR" altLang="en-US" dirty="0"/>
              <a:t>, </a:t>
            </a:r>
            <a:r>
              <a:rPr lang="ko-KR" altLang="en-US" dirty="0" err="1"/>
              <a:t>stoping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count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count</a:t>
            </a:r>
            <a:r>
              <a:rPr lang="ko-KR" altLang="en-US" dirty="0"/>
              <a:t> == 2)</a:t>
            </a:r>
          </a:p>
          <a:p>
            <a:r>
              <a:rPr lang="ko-KR" altLang="en-US" dirty="0"/>
              <a:t>     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I'am</a:t>
            </a:r>
            <a:r>
              <a:rPr lang="ko-KR" altLang="en-US" dirty="0"/>
              <a:t> </a:t>
            </a:r>
            <a:r>
              <a:rPr lang="ko-KR" altLang="en-US" dirty="0" err="1"/>
              <a:t>reset</a:t>
            </a:r>
            <a:r>
              <a:rPr lang="ko-KR" altLang="en-US" dirty="0"/>
              <a:t>.");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delay</a:t>
            </a:r>
            <a:r>
              <a:rPr lang="ko-KR" altLang="en-US" dirty="0"/>
              <a:t>(1000);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Setting</a:t>
            </a:r>
            <a:r>
              <a:rPr lang="ko-KR" altLang="en-US" dirty="0"/>
              <a:t> </a:t>
            </a:r>
            <a:r>
              <a:rPr lang="ko-KR" altLang="en-US" dirty="0" err="1"/>
              <a:t>mod</a:t>
            </a:r>
            <a:r>
              <a:rPr lang="ko-KR" altLang="en-US" dirty="0"/>
              <a:t>");</a:t>
            </a:r>
          </a:p>
          <a:p>
            <a:endParaRPr lang="ko-KR" altLang="en-US" dirty="0"/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1) {</a:t>
            </a:r>
          </a:p>
          <a:p>
            <a:r>
              <a:rPr lang="ko-KR" altLang="en-US" dirty="0"/>
              <a:t>             </a:t>
            </a:r>
          </a:p>
          <a:p>
            <a:r>
              <a:rPr lang="ko-KR" altLang="en-US" dirty="0"/>
              <a:t>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1");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("S1's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2)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2");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("S2's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3)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3");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("S3's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4)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4");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("S1's </a:t>
            </a:r>
            <a:r>
              <a:rPr lang="ko-KR" altLang="en-US" dirty="0" err="1"/>
              <a:t>worst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5)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5");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("S2's </a:t>
            </a:r>
            <a:r>
              <a:rPr lang="ko-KR" altLang="en-US" dirty="0" err="1"/>
              <a:t>worst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6)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6");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("S3's </a:t>
            </a:r>
            <a:r>
              <a:rPr lang="ko-KR" altLang="en-US" dirty="0" err="1"/>
              <a:t>worst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}</a:t>
            </a:r>
          </a:p>
          <a:p>
            <a:r>
              <a:rPr lang="ko-KR" altLang="en-US" dirty="0"/>
              <a:t>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7)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7");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("The </a:t>
            </a:r>
            <a:r>
              <a:rPr lang="ko-KR" altLang="en-US" dirty="0" err="1"/>
              <a:t>best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8)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8");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("The </a:t>
            </a:r>
            <a:r>
              <a:rPr lang="ko-KR" altLang="en-US" dirty="0" err="1"/>
              <a:t>worst</a:t>
            </a:r>
            <a:r>
              <a:rPr lang="ko-KR" altLang="en-US" dirty="0"/>
              <a:t> </a:t>
            </a:r>
            <a:r>
              <a:rPr lang="ko-KR" altLang="en-US" dirty="0" err="1"/>
              <a:t>swing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cas</a:t>
            </a:r>
            <a:r>
              <a:rPr lang="ko-KR" altLang="en-US" dirty="0"/>
              <a:t> == 9) {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(0,0);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</a:t>
            </a:r>
            <a:r>
              <a:rPr lang="ko-KR" altLang="en-US" dirty="0" err="1"/>
              <a:t>case</a:t>
            </a:r>
            <a:r>
              <a:rPr lang="ko-KR" altLang="en-US" dirty="0"/>
              <a:t> 9");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(0,1);</a:t>
            </a:r>
          </a:p>
          <a:p>
            <a:r>
              <a:rPr lang="ko-KR" altLang="en-US" dirty="0"/>
              <a:t>               </a:t>
            </a:r>
            <a:r>
              <a:rPr lang="ko-KR" altLang="en-US" dirty="0" err="1"/>
              <a:t>lcd.print</a:t>
            </a:r>
            <a:r>
              <a:rPr lang="ko-KR" altLang="en-US" dirty="0"/>
              <a:t>("??");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endParaRPr lang="ko-KR" altLang="en-US" dirty="0"/>
          </a:p>
          <a:p>
            <a:r>
              <a:rPr lang="ko-KR" altLang="en-US" dirty="0"/>
              <a:t>   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lcd.init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lcd.print</a:t>
            </a:r>
            <a:r>
              <a:rPr lang="ko-KR" altLang="en-US" dirty="0"/>
              <a:t>("??");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delay</a:t>
            </a:r>
            <a:r>
              <a:rPr lang="ko-KR" altLang="en-US" dirty="0"/>
              <a:t>(30);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irrecv.resume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}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530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9A17C7-5926-4487-A405-D3B7FFBE38CD}"/>
              </a:ext>
            </a:extLst>
          </p:cNvPr>
          <p:cNvSpPr/>
          <p:nvPr/>
        </p:nvSpPr>
        <p:spPr>
          <a:xfrm>
            <a:off x="595085" y="250714"/>
            <a:ext cx="11088915" cy="6356571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 wrap="square" numCol="3">
            <a:noAutofit/>
          </a:bodyPr>
          <a:lstStyle/>
          <a:p>
            <a:r>
              <a:rPr lang="en-US" altLang="ko-KR" sz="1200" dirty="0"/>
              <a:t>/* This example shows how to get single-shot range</a:t>
            </a:r>
          </a:p>
          <a:p>
            <a:r>
              <a:rPr lang="en-US" altLang="ko-KR" sz="1200" dirty="0"/>
              <a:t> measurements from the VL53L0X. The sensor can optionally be</a:t>
            </a:r>
          </a:p>
          <a:p>
            <a:r>
              <a:rPr lang="en-US" altLang="ko-KR" sz="1200" dirty="0"/>
              <a:t> configured with different ranging profiles, as described in</a:t>
            </a:r>
          </a:p>
          <a:p>
            <a:r>
              <a:rPr lang="en-US" altLang="ko-KR" sz="1200" dirty="0"/>
              <a:t> the VL53L0X API user manual, to get better performance for</a:t>
            </a:r>
          </a:p>
          <a:p>
            <a:r>
              <a:rPr lang="en-US" altLang="ko-KR" sz="1200" dirty="0"/>
              <a:t> a certain application. This code is based on the four</a:t>
            </a:r>
          </a:p>
          <a:p>
            <a:r>
              <a:rPr lang="en-US" altLang="ko-KR" sz="1200" dirty="0"/>
              <a:t> "</a:t>
            </a:r>
            <a:r>
              <a:rPr lang="en-US" altLang="ko-KR" sz="1200" dirty="0" err="1"/>
              <a:t>SingleRanging</a:t>
            </a:r>
            <a:r>
              <a:rPr lang="en-US" altLang="ko-KR" sz="1200" dirty="0"/>
              <a:t>" examples in the VL53L0X API.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The range readings are in units of mm. */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Wire.h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&lt;VL53L0X.h&gt;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VL53L0X sensor;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// Uncomment this line to use long range mode. This</a:t>
            </a:r>
          </a:p>
          <a:p>
            <a:r>
              <a:rPr lang="en-US" altLang="ko-KR" sz="1200" dirty="0"/>
              <a:t>// increases the sensitivity of the sensor and extends its</a:t>
            </a:r>
          </a:p>
          <a:p>
            <a:r>
              <a:rPr lang="en-US" altLang="ko-KR" sz="1200" dirty="0"/>
              <a:t>// potential range, but increases the likelihood of getting</a:t>
            </a:r>
          </a:p>
          <a:p>
            <a:r>
              <a:rPr lang="en-US" altLang="ko-KR" sz="1200" dirty="0"/>
              <a:t>// an inaccurate reading because of reflections from objects</a:t>
            </a:r>
          </a:p>
          <a:p>
            <a:r>
              <a:rPr lang="en-US" altLang="ko-KR" sz="1200" dirty="0"/>
              <a:t>// other than the intended target. It works best in dark</a:t>
            </a:r>
          </a:p>
          <a:p>
            <a:r>
              <a:rPr lang="en-US" altLang="ko-KR" sz="1200" dirty="0"/>
              <a:t>// conditions.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//#define LONG_RANGE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// Uncomment ONE of these two lines to get</a:t>
            </a:r>
          </a:p>
          <a:p>
            <a:r>
              <a:rPr lang="en-US" altLang="ko-KR" sz="1200" dirty="0"/>
              <a:t>// - higher speed at the cost of lower accuracy OR</a:t>
            </a:r>
          </a:p>
          <a:p>
            <a:r>
              <a:rPr lang="en-US" altLang="ko-KR" sz="1200" dirty="0"/>
              <a:t>// - higher accuracy at the cost of lower speed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//#define HIGH_SPEED</a:t>
            </a:r>
          </a:p>
          <a:p>
            <a:r>
              <a:rPr lang="en-US" altLang="ko-KR" sz="1200" dirty="0"/>
              <a:t>//#define HIGH_ACCURACY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void setup()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Serial.begin</a:t>
            </a:r>
            <a:r>
              <a:rPr lang="en-US" altLang="ko-KR" sz="1200" dirty="0"/>
              <a:t>(9600);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Wire.begin</a:t>
            </a:r>
            <a:r>
              <a:rPr lang="en-US" altLang="ko-KR" sz="1200" dirty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sensor.setTimeout</a:t>
            </a:r>
            <a:r>
              <a:rPr lang="en-US" altLang="ko-KR" sz="1200" dirty="0"/>
              <a:t>(500);</a:t>
            </a:r>
          </a:p>
          <a:p>
            <a:r>
              <a:rPr lang="en-US" altLang="ko-KR" sz="1200" dirty="0"/>
              <a:t>  if (!</a:t>
            </a:r>
            <a:r>
              <a:rPr lang="en-US" altLang="ko-KR" sz="1200" dirty="0" err="1"/>
              <a:t>sensor.init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("Failed to detect and initialize sensor!");</a:t>
            </a:r>
          </a:p>
          <a:p>
            <a:r>
              <a:rPr lang="en-US" altLang="ko-KR" sz="1200" dirty="0"/>
              <a:t>    while (1) {}</a:t>
            </a:r>
          </a:p>
          <a:p>
            <a:r>
              <a:rPr lang="en-US" altLang="ko-KR" sz="1200" dirty="0"/>
              <a:t> 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#if defined LONG_RANGE</a:t>
            </a:r>
          </a:p>
          <a:p>
            <a:r>
              <a:rPr lang="en-US" altLang="ko-KR" sz="1200" dirty="0"/>
              <a:t>  // lower the return signal rate limit (default is 0.25 MCPS)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sensor.setSignalRateLimit</a:t>
            </a:r>
            <a:r>
              <a:rPr lang="en-US" altLang="ko-KR" sz="1200" dirty="0"/>
              <a:t>(0.1);</a:t>
            </a:r>
          </a:p>
          <a:p>
            <a:r>
              <a:rPr lang="en-US" altLang="ko-KR" sz="1200" dirty="0"/>
              <a:t>  // increase laser pulse periods (defaults are 14 and 10 PCLKs)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sensor.setVcselPulsePeriod</a:t>
            </a:r>
            <a:r>
              <a:rPr lang="en-US" altLang="ko-KR" sz="1200" dirty="0"/>
              <a:t>(VL53L0X::</a:t>
            </a:r>
            <a:r>
              <a:rPr lang="en-US" altLang="ko-KR" sz="1200" dirty="0" err="1"/>
              <a:t>VcselPeriodPreRange</a:t>
            </a:r>
            <a:r>
              <a:rPr lang="en-US" altLang="ko-KR" sz="1200" dirty="0"/>
              <a:t>, 18);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sensor.setVcselPulsePeriod</a:t>
            </a:r>
            <a:r>
              <a:rPr lang="en-US" altLang="ko-KR" sz="1200" dirty="0"/>
              <a:t>(VL53L0X::</a:t>
            </a:r>
            <a:r>
              <a:rPr lang="en-US" altLang="ko-KR" sz="1200" dirty="0" err="1"/>
              <a:t>VcselPeriodFinalRange</a:t>
            </a:r>
            <a:r>
              <a:rPr lang="en-US" altLang="ko-KR" sz="1200" dirty="0"/>
              <a:t>, 14);</a:t>
            </a:r>
          </a:p>
          <a:p>
            <a:r>
              <a:rPr lang="en-US" altLang="ko-KR" sz="1200" dirty="0"/>
              <a:t>#endif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#if defined HIGH_SPEED</a:t>
            </a:r>
          </a:p>
          <a:p>
            <a:r>
              <a:rPr lang="en-US" altLang="ko-KR" sz="1200" dirty="0"/>
              <a:t>  // reduce timing budget to 20 </a:t>
            </a:r>
            <a:r>
              <a:rPr lang="en-US" altLang="ko-KR" sz="1200" dirty="0" err="1"/>
              <a:t>ms</a:t>
            </a:r>
            <a:r>
              <a:rPr lang="en-US" altLang="ko-KR" sz="1200" dirty="0"/>
              <a:t> (default is about 33 </a:t>
            </a:r>
            <a:r>
              <a:rPr lang="en-US" altLang="ko-KR" sz="1200" dirty="0" err="1"/>
              <a:t>ms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sensor.setMeasurementTimingBudget</a:t>
            </a:r>
            <a:r>
              <a:rPr lang="en-US" altLang="ko-KR" sz="1200" dirty="0"/>
              <a:t>(20000);</a:t>
            </a:r>
          </a:p>
          <a:p>
            <a:r>
              <a:rPr lang="en-US" altLang="ko-KR" sz="1200" dirty="0"/>
              <a:t>#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 defined HIGH_ACCURACY</a:t>
            </a:r>
          </a:p>
          <a:p>
            <a:r>
              <a:rPr lang="en-US" altLang="ko-KR" sz="1200" dirty="0"/>
              <a:t>  // increase timing budget to 200 </a:t>
            </a:r>
            <a:r>
              <a:rPr lang="en-US" altLang="ko-KR" sz="1200" dirty="0" err="1"/>
              <a:t>ms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sensor.setMeasurementTimingBudget</a:t>
            </a:r>
            <a:r>
              <a:rPr lang="en-US" altLang="ko-KR" sz="1200" dirty="0"/>
              <a:t>(200000);</a:t>
            </a:r>
          </a:p>
          <a:p>
            <a:r>
              <a:rPr lang="en-US" altLang="ko-KR" sz="1200" dirty="0"/>
              <a:t>#endif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loop()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sensor.readRangeSingleMillimeters</a:t>
            </a:r>
            <a:r>
              <a:rPr lang="en-US" altLang="ko-KR" sz="1200" dirty="0"/>
              <a:t>());</a:t>
            </a:r>
          </a:p>
          <a:p>
            <a:r>
              <a:rPr lang="en-US" altLang="ko-KR" sz="1200" dirty="0"/>
              <a:t>  if (</a:t>
            </a:r>
            <a:r>
              <a:rPr lang="en-US" altLang="ko-KR" sz="1200" dirty="0" err="1"/>
              <a:t>sensor.timeoutOccurred</a:t>
            </a:r>
            <a:r>
              <a:rPr lang="en-US" altLang="ko-KR" sz="1200" dirty="0"/>
              <a:t>()) {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(" TIMEOUT"); }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9965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579A9E-7269-41AF-81A0-3BD6768E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0" y="0"/>
            <a:ext cx="1140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6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4543-95C3-42B0-9924-6F851ACBD3CF}"/>
              </a:ext>
            </a:extLst>
          </p:cNvPr>
          <p:cNvSpPr/>
          <p:nvPr/>
        </p:nvSpPr>
        <p:spPr>
          <a:xfrm>
            <a:off x="325037" y="476250"/>
            <a:ext cx="11538856" cy="616194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① 레이저로 거리 측정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② 거리 측정 결과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개씩 평균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고민중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③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if(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3200" dirty="0" err="1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&lt;=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[i+1] &amp;&amp;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3200" dirty="0" err="1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&lt;=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평균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[i-1]) </a:t>
            </a:r>
            <a:b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time reset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④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{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③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조건을 재 만족 시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time[j]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기록 시작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}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2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⑤ </a:t>
            </a: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 = time[3] – time[1]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⑥ ③의 조건 만족 시 그네 플레이</a:t>
            </a:r>
            <a:br>
              <a:rPr lang="en-US" altLang="ko-KR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T</a:t>
            </a:r>
            <a:r>
              <a:rPr lang="ko-KR" altLang="en-US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a%, b%, c%, {100-(</a:t>
            </a:r>
            <a:r>
              <a:rPr lang="en-US" altLang="ko-KR" sz="32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a+b+c</a:t>
            </a:r>
            <a:r>
              <a:rPr lang="en-US" altLang="ko-KR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)}% =&gt; </a:t>
            </a:r>
            <a:r>
              <a:rPr lang="ko-KR" altLang="en-US" sz="3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움직임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6DDBD-365E-48E1-9485-082843F0EF84}"/>
              </a:ext>
            </a:extLst>
          </p:cNvPr>
          <p:cNvSpPr txBox="1"/>
          <p:nvPr/>
        </p:nvSpPr>
        <p:spPr>
          <a:xfrm>
            <a:off x="319315" y="106918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코딩 로직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2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03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6" t="18885" r="4709"/>
          <a:stretch/>
        </p:blipFill>
        <p:spPr>
          <a:xfrm>
            <a:off x="943896" y="673100"/>
            <a:ext cx="11061291" cy="6184900"/>
          </a:xfrm>
        </p:spPr>
      </p:pic>
    </p:spTree>
    <p:extLst>
      <p:ext uri="{BB962C8B-B14F-4D97-AF65-F5344CB8AC3E}">
        <p14:creationId xmlns:p14="http://schemas.microsoft.com/office/powerpoint/2010/main" val="225537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10012" r="19762" b="27292"/>
          <a:stretch/>
        </p:blipFill>
        <p:spPr>
          <a:xfrm>
            <a:off x="46356" y="1480458"/>
            <a:ext cx="12145644" cy="57041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11771" y="1741714"/>
            <a:ext cx="1132115" cy="464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적외선 리모컨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743" r="50306" b="9162"/>
          <a:stretch/>
        </p:blipFill>
        <p:spPr bwMode="auto">
          <a:xfrm>
            <a:off x="10297885" y="3265715"/>
            <a:ext cx="1698172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타이어 - 위키백과, 우리 모두의 백과사전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BB0B8"/>
              </a:clrFrom>
              <a:clrTo>
                <a:srgbClr val="BBB0B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32" y="4934858"/>
            <a:ext cx="2095500" cy="122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 flipV="1">
            <a:off x="6544582" y="2656114"/>
            <a:ext cx="683532" cy="289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878286" y="2656114"/>
            <a:ext cx="666296" cy="275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6544582" y="2656114"/>
            <a:ext cx="0" cy="3294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6544582" y="2960914"/>
            <a:ext cx="117475" cy="2104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6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2628" y="281644"/>
            <a:ext cx="4659085" cy="63248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속도 증가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속도 감소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시작 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/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정지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가만히 있는 상태로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1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번 케이스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2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번 케이스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3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번 케이스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4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번 케이스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449" t="20537" r="65115" b="69896"/>
          <a:stretch/>
        </p:blipFill>
        <p:spPr>
          <a:xfrm>
            <a:off x="4455885" y="566856"/>
            <a:ext cx="580571" cy="50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37029" t="20810" r="41535" b="69623"/>
          <a:stretch/>
        </p:blipFill>
        <p:spPr>
          <a:xfrm>
            <a:off x="4455885" y="1201712"/>
            <a:ext cx="580571" cy="50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61680" t="20810" r="16884" b="69623"/>
          <a:stretch/>
        </p:blipFill>
        <p:spPr>
          <a:xfrm>
            <a:off x="4455883" y="1931854"/>
            <a:ext cx="580571" cy="50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2913" t="43224" r="65651" b="47209"/>
          <a:stretch/>
        </p:blipFill>
        <p:spPr>
          <a:xfrm>
            <a:off x="4455883" y="2567077"/>
            <a:ext cx="580571" cy="50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3449" t="54158" r="65115" b="36275"/>
          <a:stretch/>
        </p:blipFill>
        <p:spPr>
          <a:xfrm>
            <a:off x="4455883" y="3220731"/>
            <a:ext cx="580571" cy="50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37565" t="54158" r="40999" b="36275"/>
          <a:stretch/>
        </p:blipFill>
        <p:spPr>
          <a:xfrm>
            <a:off x="4455883" y="3931708"/>
            <a:ext cx="580571" cy="508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61680" t="53885" r="16884" b="36548"/>
          <a:stretch/>
        </p:blipFill>
        <p:spPr>
          <a:xfrm>
            <a:off x="4455884" y="4629992"/>
            <a:ext cx="580571" cy="50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13449" t="65365" r="65115" b="25068"/>
          <a:stretch/>
        </p:blipFill>
        <p:spPr>
          <a:xfrm>
            <a:off x="4455884" y="5328564"/>
            <a:ext cx="580571" cy="50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74343" y="281644"/>
            <a:ext cx="2068284" cy="63248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FF22DD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FF02FD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FFC23D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FF6897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FF30CF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FF18E7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FF7A85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FF10EF</a:t>
            </a:r>
          </a:p>
          <a:p>
            <a:pPr algn="ctr">
              <a:lnSpc>
                <a:spcPct val="250000"/>
              </a:lnSpc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…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58530"/>
          <a:stretch/>
        </p:blipFill>
        <p:spPr>
          <a:xfrm>
            <a:off x="897838" y="313133"/>
            <a:ext cx="3245989" cy="626182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43140"/>
          <a:stretch/>
        </p:blipFill>
        <p:spPr>
          <a:xfrm>
            <a:off x="12192000" y="403467"/>
            <a:ext cx="4451000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796828"/>
            <a:ext cx="11538856" cy="5816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IRemote.h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Irerecv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irrecv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(8);</a:t>
            </a:r>
          </a:p>
          <a:p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decode_results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results;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irrecv.enableIRIn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pinmode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(9, OUTPUT);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if(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irrecv.decode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(&amp;results))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{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results.value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HEX);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if(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results.value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== 0xFD30CF)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{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(9, HIGH);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}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else {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(9, LOW);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}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delay(30);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	</a:t>
            </a:r>
            <a:r>
              <a:rPr lang="en-US" altLang="ko-KR" sz="12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irrecv.resume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}</a:t>
            </a: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>
                <a:latin typeface="카페24 아네모네에어" pitchFamily="2" charset="-127"/>
                <a:ea typeface="카페24 아네모네에어" pitchFamily="2" charset="-127"/>
              </a:rPr>
              <a:t>적외선 리모컨 프로그래밍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4" y="796830"/>
            <a:ext cx="6633028" cy="5816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적외선 센서가 연결된 디지털 핀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수신된 적외선 신호 저장 변수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적외선 센서 활성화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적외선 신호 해석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적외선 신호 값 출력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숫자 </a:t>
            </a: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0 -&gt; LED on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 else off</a:t>
            </a: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//</a:t>
            </a:r>
            <a:r>
              <a:rPr lang="ko-KR" altLang="en-US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초기화</a:t>
            </a:r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93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가속도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9315" y="6750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7902816" descr="EMB000023c84e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5" y="735922"/>
            <a:ext cx="3003052" cy="29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9315" y="6750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36946888" descr="EMB000023c84e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/>
          <a:stretch/>
        </p:blipFill>
        <p:spPr bwMode="auto">
          <a:xfrm>
            <a:off x="3569110" y="903656"/>
            <a:ext cx="3679825" cy="56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95677" y="1044388"/>
            <a:ext cx="4362494" cy="181588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카페24 아네모네에어" pitchFamily="2" charset="-127"/>
                <a:ea typeface="카페24 아네모네에어" pitchFamily="2" charset="-127"/>
              </a:rPr>
              <a:t>라이브러리</a:t>
            </a:r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2800" dirty="0">
                <a:latin typeface="카페24 아네모네에어" pitchFamily="2" charset="-127"/>
                <a:ea typeface="카페24 아네모네에어" pitchFamily="2" charset="-127"/>
              </a:rPr>
              <a:t> =&gt; MPU-6050_library, </a:t>
            </a:r>
          </a:p>
          <a:p>
            <a:r>
              <a:rPr lang="en-US" altLang="ko-KR" sz="2800" dirty="0">
                <a:latin typeface="카페24 아네모네에어" pitchFamily="2" charset="-127"/>
                <a:ea typeface="카페24 아네모네에어" pitchFamily="2" charset="-127"/>
              </a:rPr>
              <a:t>      I2Cdev_library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1" y="4136571"/>
            <a:ext cx="3109559" cy="21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796828"/>
            <a:ext cx="11538856" cy="5816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가속도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4" y="796830"/>
            <a:ext cx="6633028" cy="58169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en-US" altLang="ko-KR" sz="12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044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레이저 거리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143" y="675056"/>
            <a:ext cx="3456449" cy="2923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315" y="3598872"/>
            <a:ext cx="436249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latin typeface="카페24 아네모네에어" pitchFamily="2" charset="-127"/>
                <a:ea typeface="카페24 아네모네에어" pitchFamily="2" charset="-127"/>
              </a:rPr>
              <a:t>라이브러리</a:t>
            </a:r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2800" dirty="0"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2800" dirty="0">
                <a:latin typeface="카페24 아네모네에어" pitchFamily="2" charset="-127"/>
                <a:ea typeface="카페24 아네모네에어" pitchFamily="2" charset="-127"/>
              </a:rPr>
              <a:t> =&gt; vl53l0x-arduino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67D730-D171-4F86-AC46-647D37A2A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19" y="936490"/>
            <a:ext cx="6510814" cy="550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315" y="1043048"/>
            <a:ext cx="11538856" cy="53245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numCol="2" rtlCol="0" anchor="ctr">
            <a:spAutoFit/>
          </a:bodyPr>
          <a:lstStyle/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Wire.h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&lt;VL53L0X.h&gt;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VL53L0X sensor;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setup()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(9600);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Wire.begin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sensor.setTimeout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(500);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if (!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sensor.init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{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("Failed to detect and initialize sensor!");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while (1) {}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}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 Start continuous back-to-back mode (take readings as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 fast as possible).  To use continuous timed mode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 instead, provide a desired inter-measurement period in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//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(e.g.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sensor.startContinuous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(100)).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sensor.startContinuous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void loop()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sensor.readRangeContinuousMillimeters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if (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sensor.timeoutOccurred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()) {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 TIMEOUT"); }</a:t>
            </a:r>
          </a:p>
          <a:p>
            <a:endParaRPr lang="en-US" altLang="ko-KR" sz="17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7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r>
              <a:rPr lang="en-US" altLang="ko-KR" sz="17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315" y="305724"/>
            <a:ext cx="11538856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레이저 거리 센서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06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 w="57150">
          <a:solidFill>
            <a:schemeClr val="tx1"/>
          </a:solidFill>
        </a:ln>
      </a:spPr>
      <a:bodyPr wrap="square" numCol="1" rtlCol="0" anchor="ctr">
        <a:noAutofit/>
      </a:bodyPr>
      <a:lstStyle>
        <a:defPPr algn="l">
          <a:defRPr sz="1700" dirty="0" smtClean="0">
            <a:latin typeface="나눔고딕코딩" panose="020D0009000000000000" pitchFamily="49" charset="-127"/>
            <a:ea typeface="나눔고딕코딩" panose="020D0009000000000000" pitchFamily="49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2820</Words>
  <Application>Microsoft Office PowerPoint</Application>
  <PresentationFormat>와이드스크린</PresentationFormat>
  <Paragraphs>570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에스코어 드림 8 Heavy</vt:lpstr>
      <vt:lpstr>에스코어 드림 4 Regular</vt:lpstr>
      <vt:lpstr>에스코어 드림 2 ExtraLight</vt:lpstr>
      <vt:lpstr>카페24 아네모네에어</vt:lpstr>
      <vt:lpstr>나눔고딕코딩</vt:lpstr>
      <vt:lpstr>맑은 고딕</vt:lpstr>
      <vt:lpstr>Office 테마</vt:lpstr>
      <vt:lpstr>나는 그네를 어떻게 만들까?</vt:lpstr>
      <vt:lpstr>외형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나는 그네를 어떻게 만들까?</dc:title>
  <dc:creator>user</dc:creator>
  <cp:lastModifiedBy>안 연수</cp:lastModifiedBy>
  <cp:revision>21</cp:revision>
  <dcterms:created xsi:type="dcterms:W3CDTF">2021-08-04T07:37:41Z</dcterms:created>
  <dcterms:modified xsi:type="dcterms:W3CDTF">2021-08-11T08:48:20Z</dcterms:modified>
</cp:coreProperties>
</file>